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265" r:id="rId2"/>
    <p:sldId id="275" r:id="rId3"/>
    <p:sldId id="267" r:id="rId4"/>
    <p:sldId id="273" r:id="rId5"/>
    <p:sldId id="270" r:id="rId6"/>
    <p:sldId id="268" r:id="rId7"/>
    <p:sldId id="269" r:id="rId8"/>
    <p:sldId id="271" r:id="rId9"/>
    <p:sldId id="272" r:id="rId10"/>
  </p:sldIdLst>
  <p:sldSz cx="9144000" cy="6858000" type="screen4x3"/>
  <p:notesSz cx="6797675" cy="9926638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9900"/>
    <a:srgbClr val="008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19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sl-SI" altLang="sl-SI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sl-SI" altLang="sl-SI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sl-SI" altLang="sl-SI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8CD70624-F291-4B6E-8FDC-EDC4EACAA31A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sl-SI" altLang="sl-SI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sl-SI" altLang="sl-SI"/>
          </a:p>
        </p:txBody>
      </p:sp>
      <p:sp>
        <p:nvSpPr>
          <p:cNvPr id="235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Click to edit Master text styles</a:t>
            </a:r>
          </a:p>
          <a:p>
            <a:pPr lvl="1"/>
            <a:r>
              <a:rPr lang="sl-SI" altLang="sl-SI" smtClean="0"/>
              <a:t>Second level</a:t>
            </a:r>
          </a:p>
          <a:p>
            <a:pPr lvl="2"/>
            <a:r>
              <a:rPr lang="sl-SI" altLang="sl-SI" smtClean="0"/>
              <a:t>Third level</a:t>
            </a:r>
          </a:p>
          <a:p>
            <a:pPr lvl="3"/>
            <a:r>
              <a:rPr lang="sl-SI" altLang="sl-SI" smtClean="0"/>
              <a:t>Fourth level</a:t>
            </a:r>
          </a:p>
          <a:p>
            <a:pPr lvl="4"/>
            <a:r>
              <a:rPr lang="sl-SI" altLang="sl-SI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sl-SI" altLang="sl-SI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22151A77-61BF-4437-883A-2CAA126483BC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 altLang="sl-SI" noProof="0" smtClean="0"/>
              <a:t>Kliknite, če želite urediti slog naslova matrice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sl-SI" altLang="sl-SI" noProof="0" smtClean="0"/>
              <a:t>Kliknite, če želite urediti slog podnaslova matrice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4726753-59DB-4DEA-BBE6-131DB2FAE93D}" type="slidenum">
              <a:rPr lang="sl-SI" altLang="sl-SI"/>
              <a:pPr/>
              <a:t>‹#›</a:t>
            </a:fld>
            <a:endParaRPr lang="sl-SI" altLang="sl-SI"/>
          </a:p>
        </p:txBody>
      </p:sp>
      <p:pic>
        <p:nvPicPr>
          <p:cNvPr id="76807" name="Picture 7" descr="europe_flag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88913"/>
            <a:ext cx="1366837" cy="92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808" name="Picture 8" descr="ess-barvni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88913"/>
            <a:ext cx="208597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809" name="Picture 9" descr="5_logoCPI-barvni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912813" cy="100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67564-DCED-4184-8C6B-CA8ECE29264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0386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B0BFA-12C0-4118-8C60-C0323B50D4B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9051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038DF-0580-4B94-8C06-DFB02DE92E3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575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7757E-863B-41C7-99D6-E851F6FB5C4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9514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BBD38-405B-4D5D-8DA6-0F69596A6A5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32878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B57AD-88AD-4462-A081-7169D1689F4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5345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D3892-94D4-4EA5-A39A-F8176A4BA5C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69179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8BA66-5BD9-4682-BE27-51DFF38181F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0632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3E08E-CCFA-4EC7-B46E-022C59F2E0D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08759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DEA12-728D-4D73-93A5-2F78457A959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3432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77DDB2-669F-4AF5-8B1D-537D93AD3436}" type="slidenum">
              <a:rPr lang="sl-SI" altLang="sl-SI"/>
              <a:pPr/>
              <a:t>‹#›</a:t>
            </a:fld>
            <a:endParaRPr lang="sl-SI" altLang="sl-SI"/>
          </a:p>
        </p:txBody>
      </p:sp>
      <p:pic>
        <p:nvPicPr>
          <p:cNvPr id="46087" name="Picture 7" descr="europe_flag_rgb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6413500"/>
            <a:ext cx="576263" cy="392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88" name="Picture 8" descr="ess-barvni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6413500"/>
            <a:ext cx="862013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89" name="Picture 9" descr="5_logoCPI-barvni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013" y="6381750"/>
            <a:ext cx="366712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E5B4609-E97A-437E-8FED-342757A861E1}" type="slidenum">
              <a:rPr lang="sl-SI" altLang="sl-SI"/>
              <a:pPr/>
              <a:t>1</a:t>
            </a:fld>
            <a:endParaRPr lang="sl-SI" altLang="sl-SI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09638"/>
            <a:ext cx="7391400" cy="2590800"/>
          </a:xfrm>
        </p:spPr>
        <p:txBody>
          <a:bodyPr/>
          <a:lstStyle/>
          <a:p>
            <a:r>
              <a:rPr lang="sl-SI" altLang="sl-SI" sz="3600">
                <a:solidFill>
                  <a:srgbClr val="800000"/>
                </a:solidFill>
              </a:rPr>
              <a:t>Učitelji praktičnih in strokovno - teoretičnih vsebin v skupnih modulih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3886200"/>
            <a:ext cx="6729412" cy="1752600"/>
          </a:xfrm>
        </p:spPr>
        <p:txBody>
          <a:bodyPr/>
          <a:lstStyle/>
          <a:p>
            <a:r>
              <a:rPr lang="sl-SI" altLang="sl-SI">
                <a:solidFill>
                  <a:srgbClr val="008000"/>
                </a:solidFill>
              </a:rPr>
              <a:t>Marjeta Cevc, </a:t>
            </a:r>
            <a:r>
              <a:rPr lang="sl-SI" altLang="sl-SI" sz="2400">
                <a:solidFill>
                  <a:srgbClr val="008000"/>
                </a:solidFill>
              </a:rPr>
              <a:t>dipl. org. tur.,</a:t>
            </a:r>
          </a:p>
          <a:p>
            <a:r>
              <a:rPr lang="sl-SI" altLang="sl-SI" sz="2400">
                <a:solidFill>
                  <a:srgbClr val="008000"/>
                </a:solidFill>
              </a:rPr>
              <a:t>učiteljica praktičnega pouka,</a:t>
            </a:r>
          </a:p>
          <a:p>
            <a:r>
              <a:rPr lang="sl-SI" altLang="sl-SI" sz="2400">
                <a:solidFill>
                  <a:srgbClr val="008000"/>
                </a:solidFill>
              </a:rPr>
              <a:t>Srednja šola za gostinstvo in turizem v Ljubljani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graphicFrame>
        <p:nvGraphicFramePr>
          <p:cNvPr id="18449" name="Object 17"/>
          <p:cNvGraphicFramePr>
            <a:graphicFrameLocks noChangeAspect="1"/>
          </p:cNvGraphicFramePr>
          <p:nvPr/>
        </p:nvGraphicFramePr>
        <p:xfrm>
          <a:off x="684213" y="4797425"/>
          <a:ext cx="50323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r:id="rId3" imgW="1867161" imgH="1943371" progId="MSPhotoEd.3">
                  <p:embed/>
                </p:oleObj>
              </mc:Choice>
              <mc:Fallback>
                <p:oleObj r:id="rId3" imgW="1867161" imgH="1943371" progId="MSPhotoEd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797425"/>
                        <a:ext cx="503237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84B3-318D-4CB0-87C4-DA6CF5E7D6E5}" type="slidenum">
              <a:rPr lang="sl-SI" altLang="sl-SI"/>
              <a:pPr/>
              <a:t>2</a:t>
            </a:fld>
            <a:endParaRPr lang="sl-SI" altLang="sl-SI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2400">
                <a:solidFill>
                  <a:srgbClr val="800000"/>
                </a:solidFill>
              </a:rPr>
              <a:t>Razlike v izobrazbi učiteljev praktičnega pouka in strokovno - teoretičnih predmetov v programih za gostinstvo </a:t>
            </a:r>
            <a:br>
              <a:rPr lang="sl-SI" altLang="sl-SI" sz="2400">
                <a:solidFill>
                  <a:srgbClr val="800000"/>
                </a:solidFill>
              </a:rPr>
            </a:br>
            <a:r>
              <a:rPr lang="sl-SI" altLang="sl-SI" sz="2400">
                <a:solidFill>
                  <a:srgbClr val="800000"/>
                </a:solidFill>
              </a:rPr>
              <a:t>(pred petnajstimi leti)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906963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400"/>
              <a:t>Učitelji praktičnega pouka so imeli v večini srednješolsko izobrazbo, kar je bila posledica dejstva, da v Sloveniji ni bilo višje šole za področje gostinstva in turizma.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Med že zaposlenimi učitelji je bilo močno prisotno zavedanje, da potrebujejo višjo stopnjo izobrazbe, zato so se nekateri vpisali tudi v druge programe (npr.org.dela).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Tudi vodstvo šole je zelo podpiralo in vzpodbujalo interes po dvigu izobrazbene strukture.</a:t>
            </a:r>
          </a:p>
          <a:p>
            <a:pPr>
              <a:lnSpc>
                <a:spcPct val="80000"/>
              </a:lnSpc>
            </a:pPr>
            <a:endParaRPr lang="sl-SI" altLang="sl-SI" sz="2400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580063" y="1600200"/>
            <a:ext cx="3106737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400"/>
              <a:t>Učitelji strokovno teoretičnih vsebin so  za poučevanje potrebovali  visoko izobrazbo.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E182-3CD3-4D3F-9706-B0621C2F9119}" type="slidenum">
              <a:rPr lang="sl-SI" altLang="sl-SI"/>
              <a:pPr/>
              <a:t>3</a:t>
            </a:fld>
            <a:endParaRPr lang="sl-SI" altLang="sl-SI"/>
          </a:p>
        </p:txBody>
      </p:sp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2400">
                <a:solidFill>
                  <a:srgbClr val="800000"/>
                </a:solidFill>
              </a:rPr>
              <a:t>Izobrazbena struktura učiteljev praktičnega pouka</a:t>
            </a:r>
            <a:r>
              <a:rPr lang="sl-SI" altLang="sl-SI">
                <a:solidFill>
                  <a:srgbClr val="800000"/>
                </a:solidFill>
              </a:rPr>
              <a:t> </a:t>
            </a:r>
            <a:r>
              <a:rPr lang="sl-SI" altLang="sl-SI" sz="2400">
                <a:solidFill>
                  <a:srgbClr val="800000"/>
                </a:solidFill>
              </a:rPr>
              <a:t>programih za gostinstvo in turizem DANES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sl-SI" altLang="sl-SI"/>
          </a:p>
          <a:p>
            <a:pPr algn="ctr">
              <a:buFontTx/>
              <a:buNone/>
            </a:pPr>
            <a:r>
              <a:rPr lang="sl-SI" altLang="sl-SI"/>
              <a:t>Velika večina učiteljev ima končano</a:t>
            </a:r>
          </a:p>
          <a:p>
            <a:pPr algn="ctr">
              <a:buFontTx/>
              <a:buNone/>
            </a:pPr>
            <a:r>
              <a:rPr lang="sl-SI" altLang="sl-SI"/>
              <a:t>ali končuje višješolsko strokovno</a:t>
            </a:r>
          </a:p>
          <a:p>
            <a:pPr algn="ctr">
              <a:buFontTx/>
              <a:buNone/>
            </a:pPr>
            <a:r>
              <a:rPr lang="sl-SI" altLang="sl-SI"/>
              <a:t>izobraževanje, nekaj jih poučuje z visoko</a:t>
            </a:r>
          </a:p>
          <a:p>
            <a:pPr algn="ctr">
              <a:buFontTx/>
              <a:buNone/>
            </a:pPr>
            <a:r>
              <a:rPr lang="sl-SI" altLang="sl-SI"/>
              <a:t> in  le majhen je odstotek učiteljev, ki še poučujejo s srednjo izobrazbo.</a:t>
            </a:r>
          </a:p>
          <a:p>
            <a:pPr algn="ctr">
              <a:buFontTx/>
              <a:buNone/>
            </a:pPr>
            <a:endParaRPr lang="sl-SI" altLang="sl-SI" sz="2400"/>
          </a:p>
          <a:p>
            <a:pPr>
              <a:buFontTx/>
              <a:buNone/>
            </a:pPr>
            <a:endParaRPr lang="sl-SI" altLang="sl-SI" sz="2400"/>
          </a:p>
          <a:p>
            <a:pPr algn="ctr">
              <a:buFontTx/>
              <a:buNone/>
            </a:pPr>
            <a:endParaRPr lang="sl-SI" altLang="sl-SI"/>
          </a:p>
          <a:p>
            <a:pPr>
              <a:buFontTx/>
              <a:buNone/>
            </a:pPr>
            <a:endParaRPr lang="sl-SI" altLang="sl-SI"/>
          </a:p>
          <a:p>
            <a:pPr>
              <a:buFontTx/>
              <a:buNone/>
            </a:pPr>
            <a:endParaRPr lang="sl-SI" altLang="sl-SI"/>
          </a:p>
          <a:p>
            <a:pPr>
              <a:buFontTx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D369-0DD3-4AE7-8E9C-ABA731AAB27B}" type="slidenum">
              <a:rPr lang="sl-SI" altLang="sl-SI"/>
              <a:pPr/>
              <a:t>4</a:t>
            </a:fld>
            <a:endParaRPr lang="sl-SI" altLang="sl-SI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8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l-SI" altLang="sl-SI" sz="2400">
                <a:solidFill>
                  <a:srgbClr val="009900"/>
                </a:solidFill>
              </a:rPr>
              <a:t/>
            </a:r>
            <a:br>
              <a:rPr lang="sl-SI" altLang="sl-SI" sz="2400">
                <a:solidFill>
                  <a:srgbClr val="009900"/>
                </a:solidFill>
              </a:rPr>
            </a:br>
            <a:r>
              <a:rPr lang="sl-SI" altLang="sl-SI" sz="2400">
                <a:solidFill>
                  <a:srgbClr val="009900"/>
                </a:solidFill>
              </a:rPr>
              <a:t/>
            </a:r>
            <a:br>
              <a:rPr lang="sl-SI" altLang="sl-SI" sz="2400">
                <a:solidFill>
                  <a:srgbClr val="009900"/>
                </a:solidFill>
              </a:rPr>
            </a:br>
            <a:r>
              <a:rPr lang="sl-SI" altLang="sl-SI" sz="2400">
                <a:solidFill>
                  <a:srgbClr val="800000"/>
                </a:solidFill>
              </a:rPr>
              <a:t>Učitelji praktičnega pouka so motivirani za pridobivanje novih znanj na strokovnem področju</a:t>
            </a:r>
            <a:r>
              <a:rPr lang="sl-SI" altLang="sl-SI" sz="4000">
                <a:solidFill>
                  <a:srgbClr val="800000"/>
                </a:solidFill>
              </a:rPr>
              <a:t/>
            </a:r>
            <a:br>
              <a:rPr lang="sl-SI" altLang="sl-SI" sz="4000">
                <a:solidFill>
                  <a:srgbClr val="800000"/>
                </a:solidFill>
              </a:rPr>
            </a:br>
            <a:endParaRPr lang="sl-SI" altLang="sl-SI" sz="4000">
              <a:solidFill>
                <a:srgbClr val="800000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300"/>
              <a:t>Pogosto in v velikem številu se udeležujejo delavnic, na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300"/>
              <a:t>katere povabijo strokovnjake iz prakse in se na ta način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300"/>
              <a:t>seznanjamo z strokovnimi novostmi in novimi trendi.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300"/>
              <a:t>Delavnice so organizirane v okviru študijskih skupin.</a:t>
            </a:r>
          </a:p>
          <a:p>
            <a:pPr>
              <a:lnSpc>
                <a:spcPct val="90000"/>
              </a:lnSpc>
            </a:pPr>
            <a:r>
              <a:rPr lang="sl-SI" altLang="sl-SI" sz="2300"/>
              <a:t>Udeležujejo se tudi ostalih strokovnih srečanj, sejmov 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300"/>
              <a:t>dogodkov.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300">
              <a:solidFill>
                <a:srgbClr val="008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300">
                <a:solidFill>
                  <a:srgbClr val="008000"/>
                </a:solidFill>
              </a:rPr>
              <a:t>Problemi: </a:t>
            </a:r>
          </a:p>
          <a:p>
            <a:pPr>
              <a:lnSpc>
                <a:spcPct val="90000"/>
              </a:lnSpc>
            </a:pPr>
            <a:r>
              <a:rPr lang="sl-SI" altLang="sl-SI" sz="2300">
                <a:solidFill>
                  <a:srgbClr val="008000"/>
                </a:solidFill>
              </a:rPr>
              <a:t>velika obremenjenost učiteljev z dodatnimi nalogami in obveznostmi</a:t>
            </a:r>
          </a:p>
          <a:p>
            <a:pPr>
              <a:lnSpc>
                <a:spcPct val="90000"/>
              </a:lnSpc>
            </a:pPr>
            <a:r>
              <a:rPr lang="sl-SI" altLang="sl-SI" sz="2300">
                <a:solidFill>
                  <a:srgbClr val="008000"/>
                </a:solidFill>
              </a:rPr>
              <a:t>strokovni dogodki običajno potekajo v času pouka </a:t>
            </a:r>
          </a:p>
          <a:p>
            <a:pPr>
              <a:lnSpc>
                <a:spcPct val="90000"/>
              </a:lnSpc>
            </a:pPr>
            <a:endParaRPr lang="sl-SI" altLang="sl-SI" sz="2300">
              <a:solidFill>
                <a:srgbClr val="008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300"/>
          </a:p>
          <a:p>
            <a:pPr>
              <a:lnSpc>
                <a:spcPct val="90000"/>
              </a:lnSpc>
            </a:pPr>
            <a:endParaRPr lang="sl-SI" altLang="sl-SI" sz="2300"/>
          </a:p>
          <a:p>
            <a:pPr>
              <a:lnSpc>
                <a:spcPct val="90000"/>
              </a:lnSpc>
              <a:buFontTx/>
              <a:buNone/>
            </a:pPr>
            <a:endParaRPr lang="sl-SI" altLang="sl-SI" sz="2300"/>
          </a:p>
          <a:p>
            <a:pPr>
              <a:lnSpc>
                <a:spcPct val="90000"/>
              </a:lnSpc>
            </a:pPr>
            <a:endParaRPr lang="sl-SI" altLang="sl-SI" sz="2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30D6F-ED0D-4328-9945-42AC8E897A41}" type="slidenum">
              <a:rPr lang="sl-SI" altLang="sl-SI"/>
              <a:pPr/>
              <a:t>5</a:t>
            </a:fld>
            <a:endParaRPr lang="sl-SI" altLang="sl-SI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2800">
                <a:solidFill>
                  <a:srgbClr val="800000"/>
                </a:solidFill>
              </a:rPr>
              <a:t>Učitelj praktičnega in strokovno –teoretičnega  pouka  poleg strokovne izobrazbe potrebuje tudi pedagoško izobrazbo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 sz="2300"/>
              <a:t>Prav tako kot učitelj splošnih predmetov:</a:t>
            </a:r>
          </a:p>
          <a:p>
            <a:r>
              <a:rPr lang="sl-SI" altLang="sl-SI" sz="2800">
                <a:solidFill>
                  <a:srgbClr val="008000"/>
                </a:solidFill>
              </a:rPr>
              <a:t>samostojno načrtuje in vodi učni proces</a:t>
            </a:r>
          </a:p>
          <a:p>
            <a:r>
              <a:rPr lang="sl-SI" altLang="sl-SI" sz="2800">
                <a:solidFill>
                  <a:srgbClr val="008000"/>
                </a:solidFill>
              </a:rPr>
              <a:t>je razrednik </a:t>
            </a:r>
          </a:p>
          <a:p>
            <a:r>
              <a:rPr lang="sl-SI" altLang="sl-SI" sz="2800">
                <a:solidFill>
                  <a:srgbClr val="008000"/>
                </a:solidFill>
              </a:rPr>
              <a:t>je mentor pri raziskovalnih ali projektnih nalogah</a:t>
            </a:r>
          </a:p>
          <a:p>
            <a:r>
              <a:rPr lang="sl-SI" altLang="sl-SI" sz="2800">
                <a:solidFill>
                  <a:srgbClr val="008000"/>
                </a:solidFill>
              </a:rPr>
              <a:t>vodi roditeljske sestanke</a:t>
            </a:r>
          </a:p>
          <a:p>
            <a:r>
              <a:rPr lang="sl-SI" altLang="sl-SI" sz="2800">
                <a:solidFill>
                  <a:srgbClr val="008000"/>
                </a:solidFill>
              </a:rPr>
              <a:t>je vodja strokovnega aktiva, vodja študijske skupine</a:t>
            </a:r>
          </a:p>
          <a:p>
            <a:r>
              <a:rPr lang="sl-SI" altLang="sl-SI" sz="2800">
                <a:solidFill>
                  <a:srgbClr val="008000"/>
                </a:solidFill>
              </a:rPr>
              <a:t>sodeluje pri pripravi in prenovi učnih programov </a:t>
            </a:r>
          </a:p>
          <a:p>
            <a:r>
              <a:rPr lang="sl-SI" altLang="sl-SI" sz="2800">
                <a:solidFill>
                  <a:srgbClr val="008000"/>
                </a:solidFill>
              </a:rPr>
              <a:t>…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64CA-3AC8-49B3-8D25-869CCF401602}" type="slidenum">
              <a:rPr lang="sl-SI" altLang="sl-SI"/>
              <a:pPr/>
              <a:t>6</a:t>
            </a:fld>
            <a:endParaRPr lang="sl-SI" altLang="sl-SI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8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l-SI" altLang="sl-SI" sz="2600"/>
              <a:t/>
            </a:r>
            <a:br>
              <a:rPr lang="sl-SI" altLang="sl-SI" sz="2600"/>
            </a:br>
            <a:r>
              <a:rPr lang="sl-SI" altLang="sl-SI" sz="2600"/>
              <a:t/>
            </a:r>
            <a:br>
              <a:rPr lang="sl-SI" altLang="sl-SI" sz="2600"/>
            </a:br>
            <a:r>
              <a:rPr lang="sl-SI" altLang="sl-SI" sz="2600"/>
              <a:t/>
            </a:r>
            <a:br>
              <a:rPr lang="sl-SI" altLang="sl-SI" sz="2600"/>
            </a:br>
            <a:r>
              <a:rPr lang="sl-SI" altLang="sl-SI" sz="2600">
                <a:solidFill>
                  <a:srgbClr val="800000"/>
                </a:solidFill>
              </a:rPr>
              <a:t>Kadrovski pogoji za učitelje strokovno- teoretičnih predmetov in praktičnega pouka v prenovljenem programu</a:t>
            </a:r>
            <a:r>
              <a:rPr lang="sl-SI" altLang="sl-SI" sz="2600"/>
              <a:t> </a:t>
            </a:r>
            <a:br>
              <a:rPr lang="sl-SI" altLang="sl-SI" sz="2600"/>
            </a:br>
            <a:r>
              <a:rPr lang="sl-SI" altLang="sl-SI" sz="2600"/>
              <a:t/>
            </a:r>
            <a:br>
              <a:rPr lang="sl-SI" altLang="sl-SI" sz="2600"/>
            </a:br>
            <a:r>
              <a:rPr lang="sl-SI" altLang="sl-SI" sz="2000"/>
              <a:t>Modul: </a:t>
            </a:r>
            <a:r>
              <a:rPr lang="sl-SI" altLang="sl-SI" sz="2000">
                <a:cs typeface="Times New Roman" panose="02020603050405020304" pitchFamily="18" charset="0"/>
              </a:rPr>
              <a:t>Priprava rednih obrokov</a:t>
            </a:r>
            <a:r>
              <a:rPr lang="sl-SI" altLang="sl-SI" sz="2000"/>
              <a:t> (iz programa Gastronomija in turizem)</a:t>
            </a:r>
            <a:br>
              <a:rPr lang="sl-SI" altLang="sl-SI" sz="2000"/>
            </a:br>
            <a:r>
              <a:rPr lang="sl-SI" altLang="sl-SI" sz="2000"/>
              <a:t/>
            </a:r>
            <a:br>
              <a:rPr lang="sl-SI" altLang="sl-SI" sz="2000"/>
            </a:br>
            <a:endParaRPr lang="sl-SI" altLang="sl-SI" sz="20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sl-SI" altLang="sl-SI" sz="2000" u="sng"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 u="sng">
                <a:cs typeface="Times New Roman" panose="02020603050405020304" pitchFamily="18" charset="0"/>
              </a:rPr>
              <a:t>Učitelj</a:t>
            </a:r>
            <a:r>
              <a:rPr lang="sl-SI" altLang="sl-SI" sz="2000" u="sng"/>
              <a:t>:</a:t>
            </a:r>
            <a:endParaRPr lang="en-US" altLang="sl-SI" sz="2000" u="sng"/>
          </a:p>
          <a:p>
            <a:pPr>
              <a:lnSpc>
                <a:spcPct val="80000"/>
              </a:lnSpc>
            </a:pPr>
            <a:r>
              <a:rPr lang="sl-SI" altLang="sl-SI" sz="2000">
                <a:cs typeface="Times New Roman" panose="02020603050405020304" pitchFamily="18" charset="0"/>
              </a:rPr>
              <a:t>visokošolska izobrazba iz živilske tehnologije, biologije ali kemije; </a:t>
            </a:r>
          </a:p>
          <a:p>
            <a:pPr>
              <a:lnSpc>
                <a:spcPct val="80000"/>
              </a:lnSpc>
            </a:pPr>
            <a:r>
              <a:rPr lang="sl-SI" altLang="sl-SI" sz="2000">
                <a:cs typeface="Times New Roman" panose="02020603050405020304" pitchFamily="18" charset="0"/>
              </a:rPr>
              <a:t>visokošolska izobrazba  iz hotelirstva, ekonomije ali organizacije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 u="sng"/>
              <a:t>U</a:t>
            </a:r>
            <a:r>
              <a:rPr lang="sl-SI" altLang="sl-SI" sz="2000" u="sng">
                <a:cs typeface="Times New Roman" panose="02020603050405020304" pitchFamily="18" charset="0"/>
              </a:rPr>
              <a:t>čitelj praktičnega pouka</a:t>
            </a:r>
            <a:r>
              <a:rPr lang="sl-SI" altLang="sl-SI" sz="2000" u="sng"/>
              <a:t>:</a:t>
            </a:r>
            <a:endParaRPr lang="en-US" altLang="sl-SI" sz="2000" u="sng"/>
          </a:p>
          <a:p>
            <a:pPr>
              <a:lnSpc>
                <a:spcPct val="80000"/>
              </a:lnSpc>
            </a:pPr>
            <a:r>
              <a:rPr lang="sl-SI" altLang="sl-SI" sz="2000">
                <a:cs typeface="Times New Roman" panose="02020603050405020304" pitchFamily="18" charset="0"/>
              </a:rPr>
              <a:t>višja ali visokošolska izobrazba iz gostinstva, hotelirstva, živilstva ali</a:t>
            </a:r>
            <a:endParaRPr lang="sl-SI" altLang="sl-SI" sz="2000"/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/>
              <a:t>g</a:t>
            </a:r>
            <a:r>
              <a:rPr lang="sl-SI" altLang="sl-SI" sz="2000">
                <a:cs typeface="Times New Roman" panose="02020603050405020304" pitchFamily="18" charset="0"/>
              </a:rPr>
              <a:t>ospodinjstva</a:t>
            </a:r>
            <a:endParaRPr lang="sl-SI" altLang="sl-SI" sz="2000"/>
          </a:p>
          <a:p>
            <a:pPr>
              <a:lnSpc>
                <a:spcPct val="80000"/>
              </a:lnSpc>
              <a:buFontTx/>
              <a:buNone/>
            </a:pPr>
            <a:endParaRPr lang="sl-SI" altLang="sl-SI" sz="1500"/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 i="1">
                <a:solidFill>
                  <a:srgbClr val="009900"/>
                </a:solidFill>
              </a:rPr>
              <a:t>Med učitelji ni nujno razlik v stopnji izobrazbe,oziroma je manjša.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 i="1">
                <a:solidFill>
                  <a:srgbClr val="009900"/>
                </a:solidFill>
              </a:rPr>
              <a:t>Tudi učitelj praktičnega pouka lahko napreduje v najvišji razred.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 i="1">
                <a:solidFill>
                  <a:srgbClr val="009900"/>
                </a:solidFill>
              </a:rPr>
              <a:t>Ostaja razlika v urni obveznosti.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000" i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4CE1-DFF6-4238-93C7-C4091873C205}" type="slidenum">
              <a:rPr lang="sl-SI" altLang="sl-SI"/>
              <a:pPr/>
              <a:t>7</a:t>
            </a:fld>
            <a:endParaRPr lang="sl-SI" altLang="sl-SI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953000"/>
          </a:xfrm>
        </p:spPr>
        <p:txBody>
          <a:bodyPr/>
          <a:lstStyle/>
          <a:p>
            <a:r>
              <a:rPr lang="sl-SI" altLang="sl-SI" sz="2800"/>
              <a:t/>
            </a:r>
            <a:br>
              <a:rPr lang="sl-SI" altLang="sl-SI" sz="2800"/>
            </a:br>
            <a:r>
              <a:rPr lang="sl-SI" altLang="sl-SI" sz="2800">
                <a:solidFill>
                  <a:srgbClr val="800000"/>
                </a:solidFill>
              </a:rPr>
              <a:t>VPRAŠANJA </a:t>
            </a:r>
            <a:br>
              <a:rPr lang="sl-SI" altLang="sl-SI" sz="2800">
                <a:solidFill>
                  <a:srgbClr val="800000"/>
                </a:solidFill>
              </a:rPr>
            </a:br>
            <a:r>
              <a:rPr lang="sl-SI" altLang="sl-SI" sz="2400"/>
              <a:t>Učitelj praktičnega pouka potrebuje poleg predpisane izobrazbe tudi predhodno srednjo izobrazbo gostinske smeri in delovne izkušnje na ustreznem delovnem mestu.</a:t>
            </a:r>
            <a:br>
              <a:rPr lang="sl-SI" altLang="sl-SI" sz="2400"/>
            </a:br>
            <a:r>
              <a:rPr lang="sl-SI" altLang="sl-SI" sz="2800"/>
              <a:t/>
            </a:r>
            <a:br>
              <a:rPr lang="sl-SI" altLang="sl-SI" sz="2800"/>
            </a:br>
            <a:r>
              <a:rPr lang="sl-SI" altLang="sl-SI" sz="2800" i="1">
                <a:solidFill>
                  <a:srgbClr val="009900"/>
                </a:solidFill>
              </a:rPr>
              <a:t>Ali bi morali predpisati delovne izkušnje tudi učitelju strokovno-teoretičnih predmetov?</a:t>
            </a:r>
            <a:br>
              <a:rPr lang="sl-SI" altLang="sl-SI" sz="2800" i="1">
                <a:solidFill>
                  <a:srgbClr val="009900"/>
                </a:solidFill>
              </a:rPr>
            </a:br>
            <a:r>
              <a:rPr lang="sl-SI" altLang="sl-SI" sz="2800" i="1"/>
              <a:t/>
            </a:r>
            <a:br>
              <a:rPr lang="sl-SI" altLang="sl-SI" sz="2800" i="1"/>
            </a:br>
            <a:r>
              <a:rPr lang="sl-SI" altLang="sl-SI" sz="2000"/>
              <a:t>Učitelje z  delovnimi izkušnjami bi pridobili težje, vsekakor pa bi bilo dobro, da bi se podrobno seznanili z procesom dela neposredno v gostinskem obratu, da bi na osnovi  izkušenj dijakom posredovali predvsem tista znanja, ki jih bodo potrebovali pri delu v poklicu.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B73F-E409-4DFE-B214-EBC069745368}" type="slidenum">
              <a:rPr lang="sl-SI" altLang="sl-SI"/>
              <a:pPr/>
              <a:t>8</a:t>
            </a:fld>
            <a:endParaRPr lang="sl-SI" altLang="sl-SI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27688"/>
          </a:xfrm>
        </p:spPr>
        <p:txBody>
          <a:bodyPr/>
          <a:lstStyle/>
          <a:p>
            <a:r>
              <a:rPr lang="sl-SI" altLang="sl-SI"/>
              <a:t/>
            </a:r>
            <a:br>
              <a:rPr lang="sl-SI" altLang="sl-SI"/>
            </a:br>
            <a:endParaRPr lang="sl-SI" altLang="sl-SI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330825"/>
          </a:xfrm>
        </p:spPr>
        <p:txBody>
          <a:bodyPr/>
          <a:lstStyle/>
          <a:p>
            <a:pPr>
              <a:buFontTx/>
              <a:buNone/>
            </a:pPr>
            <a:endParaRPr lang="sl-SI" altLang="sl-SI"/>
          </a:p>
          <a:p>
            <a:pPr algn="ctr">
              <a:buFontTx/>
              <a:buNone/>
            </a:pPr>
            <a:r>
              <a:rPr lang="sl-SI" altLang="sl-SI" i="1">
                <a:solidFill>
                  <a:srgbClr val="008000"/>
                </a:solidFill>
              </a:rPr>
              <a:t>Ali morajo v enem modulu poučevati trije</a:t>
            </a:r>
          </a:p>
          <a:p>
            <a:pPr algn="ctr">
              <a:buFontTx/>
              <a:buNone/>
            </a:pPr>
            <a:r>
              <a:rPr lang="sl-SI" altLang="sl-SI" i="1">
                <a:solidFill>
                  <a:srgbClr val="008000"/>
                </a:solidFill>
              </a:rPr>
              <a:t>učitelji?</a:t>
            </a:r>
          </a:p>
          <a:p>
            <a:pPr algn="ctr">
              <a:buFontTx/>
              <a:buNone/>
            </a:pPr>
            <a:endParaRPr lang="sl-SI" altLang="sl-SI" i="1">
              <a:solidFill>
                <a:srgbClr val="008000"/>
              </a:solidFill>
            </a:endParaRPr>
          </a:p>
          <a:p>
            <a:pPr>
              <a:buFontTx/>
              <a:buNone/>
            </a:pPr>
            <a:r>
              <a:rPr lang="sl-SI" altLang="sl-SI"/>
              <a:t>Da,</a:t>
            </a:r>
            <a:r>
              <a:rPr lang="sl-SI" altLang="sl-SI" i="1">
                <a:solidFill>
                  <a:srgbClr val="008000"/>
                </a:solidFill>
              </a:rPr>
              <a:t> </a:t>
            </a:r>
            <a:r>
              <a:rPr lang="sl-SI" altLang="sl-SI"/>
              <a:t>saj</a:t>
            </a:r>
            <a:r>
              <a:rPr lang="sl-SI" altLang="sl-SI" i="1">
                <a:solidFill>
                  <a:srgbClr val="008000"/>
                </a:solidFill>
              </a:rPr>
              <a:t> </a:t>
            </a:r>
            <a:r>
              <a:rPr lang="sl-SI" altLang="sl-SI"/>
              <a:t>vsak od njih pokriva svoje</a:t>
            </a:r>
          </a:p>
          <a:p>
            <a:pPr>
              <a:buFontTx/>
              <a:buNone/>
            </a:pPr>
            <a:r>
              <a:rPr lang="sl-SI" altLang="sl-SI"/>
              <a:t>področje za katero ima široko strokovno</a:t>
            </a:r>
          </a:p>
          <a:p>
            <a:pPr>
              <a:buFontTx/>
              <a:buNone/>
            </a:pPr>
            <a:r>
              <a:rPr lang="sl-SI" altLang="sl-SI"/>
              <a:t>znanje. Nujno pa je tesno sodelovanje</a:t>
            </a:r>
          </a:p>
          <a:p>
            <a:pPr>
              <a:buFontTx/>
              <a:buNone/>
            </a:pPr>
            <a:r>
              <a:rPr lang="sl-SI" altLang="sl-SI"/>
              <a:t>med njimi.</a:t>
            </a:r>
          </a:p>
          <a:p>
            <a:pPr>
              <a:buFontTx/>
              <a:buNone/>
            </a:pPr>
            <a:endParaRPr lang="sl-SI" altLang="sl-SI"/>
          </a:p>
          <a:p>
            <a:pPr>
              <a:buFontTx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C4882-D36D-491D-8B8A-73F34EFF7FB2}" type="slidenum">
              <a:rPr lang="sl-SI" altLang="sl-SI"/>
              <a:pPr/>
              <a:t>9</a:t>
            </a:fld>
            <a:endParaRPr lang="sl-SI" altLang="sl-SI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691063"/>
          </a:xfrm>
        </p:spPr>
        <p:txBody>
          <a:bodyPr/>
          <a:lstStyle/>
          <a:p>
            <a:pPr algn="l"/>
            <a:r>
              <a:rPr lang="sl-SI" altLang="sl-SI" sz="2400"/>
              <a:t>Stari rek pravi:</a:t>
            </a:r>
            <a:br>
              <a:rPr lang="sl-SI" altLang="sl-SI" sz="2400"/>
            </a:br>
            <a:r>
              <a:rPr lang="sl-SI" altLang="sl-SI">
                <a:solidFill>
                  <a:srgbClr val="CC0000"/>
                </a:solidFill>
              </a:rPr>
              <a:t>“Šola stoji in pade z učiteljem.”</a:t>
            </a:r>
            <a:r>
              <a:rPr lang="sl-SI" altLang="sl-SI"/>
              <a:t/>
            </a:r>
            <a:br>
              <a:rPr lang="sl-SI" altLang="sl-SI"/>
            </a:br>
            <a:r>
              <a:rPr lang="sl-SI" altLang="sl-SI" sz="2400"/>
              <a:t>V</a:t>
            </a:r>
            <a:r>
              <a:rPr lang="sl-SI" altLang="sl-SI"/>
              <a:t> </a:t>
            </a:r>
            <a:r>
              <a:rPr lang="sl-SI" altLang="sl-SI" sz="2400"/>
              <a:t>strokovni šoli ga lahko dopolnimo:</a:t>
            </a:r>
            <a:br>
              <a:rPr lang="sl-SI" altLang="sl-SI" sz="2400"/>
            </a:br>
            <a:r>
              <a:rPr lang="sl-SI" altLang="sl-SI">
                <a:solidFill>
                  <a:srgbClr val="CC0000"/>
                </a:solidFill>
              </a:rPr>
              <a:t>“Strokovna šola stoji in pade s strokovnim učiteljem.”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955</TotalTime>
  <Words>567</Words>
  <Application>Microsoft Office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Arial</vt:lpstr>
      <vt:lpstr>Privzeti načrt</vt:lpstr>
      <vt:lpstr>MSPhotoEd.3</vt:lpstr>
      <vt:lpstr>Učitelji praktičnih in strokovno - teoretičnih vsebin v skupnih modulih</vt:lpstr>
      <vt:lpstr>Razlike v izobrazbi učiteljev praktičnega pouka in strokovno - teoretičnih predmetov v programih za gostinstvo  (pred petnajstimi leti)</vt:lpstr>
      <vt:lpstr>Izobrazbena struktura učiteljev praktičnega pouka programih za gostinstvo in turizem DANES</vt:lpstr>
      <vt:lpstr>  Učitelji praktičnega pouka so motivirani za pridobivanje novih znanj na strokovnem področju </vt:lpstr>
      <vt:lpstr>Učitelj praktičnega in strokovno –teoretičnega  pouka  poleg strokovne izobrazbe potrebuje tudi pedagoško izobrazbo</vt:lpstr>
      <vt:lpstr>   Kadrovski pogoji za učitelje strokovno- teoretičnih predmetov in praktičnega pouka v prenovljenem programu   Modul: Priprava rednih obrokov (iz programa Gastronomija in turizem)  </vt:lpstr>
      <vt:lpstr> VPRAŠANJA  Učitelj praktičnega pouka potrebuje poleg predpisane izobrazbe tudi predhodno srednjo izobrazbo gostinske smeri in delovne izkušnje na ustreznem delovnem mestu.  Ali bi morali predpisati delovne izkušnje tudi učitelju strokovno-teoretičnih predmetov?  Učitelje z  delovnimi izkušnjami bi pridobili težje, vsekakor pa bi bilo dobro, da bi se podrobno seznanili z procesom dela neposredno v gostinskem obratu, da bi na osnovi  izkušenj dijakom posredovali predvsem tista znanja, ki jih bodo potrebovali pri delu v poklicu.</vt:lpstr>
      <vt:lpstr> </vt:lpstr>
      <vt:lpstr>Stari rek pravi: “Šola stoji in pade z učiteljem.” V strokovni šoli ga lahko dopolnimo: “Strokovna šola stoji in pade s strokovnim učiteljem.”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Marjeta Cevc, dipl. org. tur.</dc:title>
  <dc:creator>Andrej Cevc</dc:creator>
  <cp:lastModifiedBy>Bosko</cp:lastModifiedBy>
  <cp:revision>31</cp:revision>
  <dcterms:created xsi:type="dcterms:W3CDTF">2008-08-31T07:08:13Z</dcterms:created>
  <dcterms:modified xsi:type="dcterms:W3CDTF">2020-08-11T11:40:54Z</dcterms:modified>
</cp:coreProperties>
</file>